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736"/>
            <a:ext cx="7786742" cy="221457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Педагогический совет </a:t>
            </a:r>
            <a:br>
              <a:rPr lang="ru-RU" sz="2400" dirty="0" smtClean="0"/>
            </a:br>
            <a:r>
              <a:rPr lang="ru-RU" sz="2400" dirty="0" smtClean="0"/>
              <a:t>«Подготовка к введению профессионального стандарта «Педагог дополнительного образования детей и взрослых». Переход на эффективный контракт»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572008"/>
            <a:ext cx="4357718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Глаголева С.А., методист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Нормативно-правовая база перехода на эффективный контракт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14488"/>
            <a:ext cx="7929618" cy="5143512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Статья 74. ТК РФ. «Изменение определенных сторонами условий трудового договора по причинам, связанным с изменением организационных или технологических условий труда»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4500" dirty="0" smtClean="0"/>
              <a:t>Распоряжение Правительства РФ от 26 ноября 2012 г. № 2190-р «Об утверждении Программы поэтапного совершенствования системы оплаты труда в государственных (муниципальных) учреждениях на 2012 - 2018 годы»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4500" dirty="0" smtClean="0"/>
              <a:t>Примерная форма эффективного контракта (приложение 3 Программы поэтапного совершенствования системы оплаты труда)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4500" dirty="0" smtClean="0"/>
              <a:t>Приказ Минтруда России от 26 апреля 2013 г. № 167н «Об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контракта»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Эффективный контракт (трудовой договор)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410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i="1" dirty="0" smtClean="0"/>
              <a:t>Эффективный контракт </a:t>
            </a:r>
            <a:r>
              <a:rPr lang="ru-RU" dirty="0" smtClean="0"/>
              <a:t>– это </a:t>
            </a:r>
            <a:r>
              <a:rPr lang="ru-RU" i="1" dirty="0" smtClean="0">
                <a:solidFill>
                  <a:srgbClr val="FF0000"/>
                </a:solidFill>
              </a:rPr>
              <a:t>трудовой договор </a:t>
            </a:r>
            <a:r>
              <a:rPr lang="ru-RU" dirty="0" smtClean="0"/>
              <a:t>с работником, в котором конкретизированы его </a:t>
            </a:r>
            <a:r>
              <a:rPr lang="ru-RU" i="1" dirty="0" smtClean="0">
                <a:solidFill>
                  <a:srgbClr val="FF0000"/>
                </a:solidFill>
              </a:rPr>
              <a:t>должностные обязанности, условия оплаты труда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i="1" dirty="0" smtClean="0">
                <a:solidFill>
                  <a:srgbClr val="FF0000"/>
                </a:solidFill>
              </a:rPr>
              <a:t>показатели и критерии оценки эффективности деятельности </a:t>
            </a:r>
            <a:r>
              <a:rPr lang="ru-RU" dirty="0" smtClean="0"/>
              <a:t>для назначения стимулирующих выплат в зависимости от результатов труда и качества оказываемых государственных (муниципальных) услуг, а также </a:t>
            </a:r>
            <a:r>
              <a:rPr lang="ru-RU" i="1" dirty="0" smtClean="0">
                <a:solidFill>
                  <a:srgbClr val="FF0000"/>
                </a:solidFill>
              </a:rPr>
              <a:t>меры социальной поддержки</a:t>
            </a:r>
            <a:r>
              <a:rPr lang="ru-RU" i="1" dirty="0" smtClean="0"/>
              <a:t>.</a:t>
            </a:r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b="1" i="1" dirty="0" smtClean="0"/>
              <a:t>Предназначение</a:t>
            </a:r>
            <a:r>
              <a:rPr lang="ru-RU" dirty="0" smtClean="0"/>
              <a:t> – формирование новой системы оплаты труда, </a:t>
            </a:r>
            <a:r>
              <a:rPr lang="ru-RU" i="1" dirty="0" smtClean="0">
                <a:solidFill>
                  <a:srgbClr val="FF0000"/>
                </a:solidFill>
              </a:rPr>
              <a:t>привязанной к результатам работы учреждения</a:t>
            </a:r>
            <a:r>
              <a:rPr lang="ru-RU" dirty="0" smtClean="0"/>
              <a:t>. Данный механизм должен стимулировать работников к </a:t>
            </a:r>
            <a:r>
              <a:rPr lang="ru-RU" i="1" dirty="0" smtClean="0">
                <a:solidFill>
                  <a:srgbClr val="FF0000"/>
                </a:solidFill>
              </a:rPr>
              <a:t>повышению  качества оказания услуг. </a:t>
            </a:r>
          </a:p>
          <a:p>
            <a:pPr algn="just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b="1" i="1" dirty="0" smtClean="0"/>
              <a:t>Содержательной основой </a:t>
            </a:r>
            <a:r>
              <a:rPr lang="ru-RU" dirty="0" smtClean="0"/>
              <a:t>эффективного контракта является</a:t>
            </a:r>
            <a:r>
              <a:rPr lang="ru-RU" i="1" dirty="0" smtClean="0">
                <a:solidFill>
                  <a:srgbClr val="FF0000"/>
                </a:solidFill>
              </a:rPr>
              <a:t> профессиональный стандарт, </a:t>
            </a:r>
            <a:r>
              <a:rPr lang="ru-RU" dirty="0" smtClean="0"/>
              <a:t>а если он еще не разработан, то </a:t>
            </a:r>
            <a:r>
              <a:rPr lang="ru-RU" i="1" dirty="0" smtClean="0">
                <a:solidFill>
                  <a:srgbClr val="FF0000"/>
                </a:solidFill>
              </a:rPr>
              <a:t>квалификационный справочник должностей.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Нормативно-правовая база перехода на профессиональный стандарт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Указ президента РФ от 7 мая 2012 года №597 «О мерах реализации государственной социальной политики»</a:t>
            </a:r>
          </a:p>
          <a:p>
            <a:r>
              <a:rPr lang="ru-RU" dirty="0" smtClean="0"/>
              <a:t>Постановление правительства РФ от 22 января 2013 г. №23 «О правилах разработки, утверждения и применения </a:t>
            </a:r>
            <a:r>
              <a:rPr lang="ru-RU" dirty="0" err="1" smtClean="0"/>
              <a:t>профстандартов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Приказ Минтруда России от 12 апреля 2013 г. «Об утверждении уровней квалификации в целях разработки проектов </a:t>
            </a:r>
            <a:r>
              <a:rPr lang="ru-RU" dirty="0" err="1" smtClean="0"/>
              <a:t>профстандартов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Приказ Минтруда России от «08» сентября 2015 г. № 613н «Об утверждении профессионального стандарта «Педагог дополнительного образования детей и взрослых», который вступает в силу с 1 января 2017 г.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35732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Профессиональный стандарт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Профессиональный стандарт</a:t>
            </a:r>
            <a:r>
              <a:rPr lang="ru-RU" dirty="0" smtClean="0"/>
              <a:t> – это документ,  содержащий характеристику квалификации, необходимой работнику для осуществления определенного вида профессиональной деятельности</a:t>
            </a:r>
          </a:p>
          <a:p>
            <a:r>
              <a:rPr lang="ru-RU" b="1" i="1" dirty="0" smtClean="0"/>
              <a:t>Квалификация работника</a:t>
            </a:r>
            <a:r>
              <a:rPr lang="ru-RU" dirty="0" smtClean="0"/>
              <a:t> – это уровень знаний, умений, профессиональных навыков и опыта работы работника.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26708" cy="7857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ПС «Педагог ДО детей и взрослых»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072594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6294"/>
                <a:gridCol w="2978150"/>
                <a:gridCol w="2978150"/>
              </a:tblGrid>
              <a:tr h="3766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Обобщённая трудовая функция </a:t>
                      </a:r>
                      <a:endParaRPr lang="ru-RU" sz="2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179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Преподавание  по дополнительным</a:t>
                      </a:r>
                      <a:r>
                        <a:rPr lang="ru-RU" sz="2000" baseline="0" dirty="0" smtClean="0"/>
                        <a:t> общеобразовательным программам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Организационно-методическое</a:t>
                      </a:r>
                      <a:r>
                        <a:rPr lang="ru-RU" sz="2000" baseline="0" dirty="0" smtClean="0"/>
                        <a:t> обеспечение реализации дополнительных  общеобразовательных программ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Организационно-педагогическое обеспечение реализации дополнительных  общеобразовательных программ</a:t>
                      </a:r>
                      <a:endParaRPr lang="ru-RU" sz="2000" dirty="0"/>
                    </a:p>
                  </a:txBody>
                  <a:tcPr/>
                </a:tc>
              </a:tr>
              <a:tr h="3766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Наименование должности </a:t>
                      </a:r>
                      <a:endParaRPr lang="ru-RU" sz="2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2640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Педагог</a:t>
                      </a:r>
                      <a:r>
                        <a:rPr lang="ru-RU" sz="2000" baseline="0" dirty="0" smtClean="0"/>
                        <a:t> ДО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Методист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Педагог-организатор</a:t>
                      </a:r>
                      <a:endParaRPr lang="ru-RU" sz="2000" dirty="0"/>
                    </a:p>
                  </a:txBody>
                  <a:tcPr/>
                </a:tc>
              </a:tr>
              <a:tr h="3766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Требования к образованию </a:t>
                      </a:r>
                      <a:endParaRPr lang="ru-RU" sz="2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8328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Среднее профессиональное или высшее по направлению ДОП +дополнительное</a:t>
                      </a:r>
                      <a:r>
                        <a:rPr lang="ru-RU" sz="2000" baseline="0" dirty="0" smtClean="0"/>
                        <a:t> педагогическое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Высшее педагогическое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Либо высшее +ДПО в области методической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Высшее педагогическое</a:t>
                      </a:r>
                    </a:p>
                    <a:p>
                      <a:pPr algn="ctr"/>
                      <a:r>
                        <a:rPr lang="ru-RU" sz="2000" dirty="0" smtClean="0"/>
                        <a:t>Либо высшее +ДПО в области организационно-педагогической деятельности</a:t>
                      </a:r>
                      <a:endParaRPr lang="ru-RU" sz="2000" dirty="0"/>
                    </a:p>
                  </a:txBody>
                  <a:tcPr/>
                </a:tc>
              </a:tr>
              <a:tr h="3766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Требования к опыту работы </a:t>
                      </a:r>
                      <a:endParaRPr lang="ru-RU" sz="2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66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Особые условия</a:t>
                      </a:r>
                      <a:r>
                        <a:rPr lang="ru-RU" sz="2000" b="1" i="1" baseline="0" dirty="0" smtClean="0"/>
                        <a:t> допуска к работе</a:t>
                      </a:r>
                      <a:endParaRPr lang="ru-RU" sz="2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ПС «Педагог ДО детей и взрослых» (продолжение)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25" y="1071563"/>
          <a:ext cx="793432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775"/>
                <a:gridCol w="2644775"/>
                <a:gridCol w="26447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Педагог ДО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Методист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Педагог-организатор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Трудовые функции</a:t>
                      </a:r>
                      <a:endParaRPr lang="ru-RU" sz="28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Трудовые действия </a:t>
                      </a:r>
                      <a:endParaRPr lang="ru-RU" sz="28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Необходимые умения</a:t>
                      </a:r>
                      <a:endParaRPr lang="ru-RU" sz="28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Необходимые знания </a:t>
                      </a:r>
                      <a:endParaRPr lang="ru-RU" sz="28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 соответствия уровня образования каждого педагога </a:t>
            </a:r>
            <a:r>
              <a:rPr lang="ru-RU" sz="2800" dirty="0" err="1" smtClean="0"/>
              <a:t>профстандарту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95910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Всего педагогических работников – 15, из них:</a:t>
            </a:r>
            <a:endParaRPr lang="ru-RU" sz="2000" dirty="0" smtClean="0"/>
          </a:p>
          <a:p>
            <a:r>
              <a:rPr lang="ru-RU" sz="2000" dirty="0" smtClean="0"/>
              <a:t> 4 - совместителя,  из которых </a:t>
            </a:r>
            <a:r>
              <a:rPr lang="ru-RU" sz="2000" dirty="0" smtClean="0"/>
              <a:t>1 </a:t>
            </a:r>
            <a:r>
              <a:rPr lang="ru-RU" sz="2000" dirty="0" smtClean="0"/>
              <a:t>не соответствуют уровню образования;</a:t>
            </a:r>
          </a:p>
          <a:p>
            <a:r>
              <a:rPr lang="ru-RU" sz="2000" dirty="0" smtClean="0"/>
              <a:t>2  - в декретном отпуске, уровень образования соответствует;</a:t>
            </a:r>
          </a:p>
          <a:p>
            <a:r>
              <a:rPr lang="ru-RU" sz="2000" dirty="0" smtClean="0"/>
              <a:t>2 – временно, уровень образования не соответствует у 1;</a:t>
            </a:r>
          </a:p>
          <a:p>
            <a:r>
              <a:rPr lang="ru-RU" sz="2000" dirty="0" smtClean="0"/>
              <a:t>7 - постоянные работники, из которых у 1 не соответствует уровень образования.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b="1" i="1" dirty="0" smtClean="0"/>
              <a:t>Вывод:</a:t>
            </a:r>
            <a:r>
              <a:rPr lang="ru-RU" sz="2000" dirty="0" smtClean="0"/>
              <a:t> из 15 педагогов  у </a:t>
            </a:r>
            <a:r>
              <a:rPr lang="ru-RU" sz="2000" dirty="0" smtClean="0"/>
              <a:t>3  </a:t>
            </a:r>
            <a:r>
              <a:rPr lang="ru-RU" sz="2000" dirty="0" smtClean="0"/>
              <a:t>- не соответствует уровень образования требованиям </a:t>
            </a:r>
            <a:r>
              <a:rPr lang="ru-RU" sz="2000" dirty="0" err="1" smtClean="0"/>
              <a:t>профстандарта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Высшее педагогическое образование необходимо 3 педагогам (</a:t>
            </a:r>
            <a:r>
              <a:rPr lang="ru-RU" sz="2000" dirty="0" err="1" smtClean="0"/>
              <a:t>Бушенский</a:t>
            </a:r>
            <a:r>
              <a:rPr lang="ru-RU" sz="2000" dirty="0" smtClean="0"/>
              <a:t> В.Н., Игнатьева И.Г., </a:t>
            </a:r>
            <a:r>
              <a:rPr lang="ru-RU" sz="2000" dirty="0" err="1" smtClean="0"/>
              <a:t>Клейнхнехт</a:t>
            </a:r>
            <a:r>
              <a:rPr lang="ru-RU" sz="2000" dirty="0" smtClean="0"/>
              <a:t> С.А.</a:t>
            </a:r>
            <a:r>
              <a:rPr lang="ru-RU" sz="2000" b="1" dirty="0" smtClean="0"/>
              <a:t>)</a:t>
            </a:r>
            <a:endParaRPr lang="ru-RU" sz="2000" dirty="0" smtClean="0"/>
          </a:p>
          <a:p>
            <a:pPr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необходимо сделать?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Ознакомиться и согласовать план учреждения по введению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и эффективного контракта</a:t>
            </a:r>
          </a:p>
          <a:p>
            <a:r>
              <a:rPr lang="ru-RU" dirty="0" smtClean="0"/>
              <a:t>Спланировать мероприятия по приведению образования в соответствие с </a:t>
            </a:r>
            <a:r>
              <a:rPr lang="ru-RU" dirty="0" err="1" smtClean="0"/>
              <a:t>профстандартом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595</TotalTime>
  <Words>463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Педагогический совет  «Подготовка к введению профессионального стандарта «Педагог дополнительного образования детей и взрослых». Переход на эффективный контракт»</vt:lpstr>
      <vt:lpstr>Нормативно-правовая база перехода на эффективный контракт </vt:lpstr>
      <vt:lpstr>Эффективный контракт (трудовой договор)</vt:lpstr>
      <vt:lpstr>Нормативно-правовая база перехода на профессиональный стандарт </vt:lpstr>
      <vt:lpstr>Профессиональный стандарт </vt:lpstr>
      <vt:lpstr>Структура ПС «Педагог ДО детей и взрослых»</vt:lpstr>
      <vt:lpstr>Структура ПС «Педагог ДО детей и взрослых» (продолжение)</vt:lpstr>
      <vt:lpstr>Анализ соответствия уровня образования каждого педагога профстандарту</vt:lpstr>
      <vt:lpstr>Что необходимо сделать?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по теме «Подготовка к введению профессионального стандарта «Педагог дополнительного образования детей и взрослых». Переход на эффективный контракт»</dc:title>
  <dc:creator>Общее</dc:creator>
  <cp:lastModifiedBy>Master</cp:lastModifiedBy>
  <cp:revision>40</cp:revision>
  <dcterms:created xsi:type="dcterms:W3CDTF">2016-06-14T02:17:28Z</dcterms:created>
  <dcterms:modified xsi:type="dcterms:W3CDTF">2016-06-21T04:04:32Z</dcterms:modified>
</cp:coreProperties>
</file>